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4630400" cy="8229600"/>
  <p:notesSz cx="8229600" cy="14630400"/>
  <p:embeddedFontLst>
    <p:embeddedFont>
      <p:font typeface="Poppins"/>
      <p:regular r:id="rId30"/>
    </p:embeddedFont>
    <p:embeddedFont>
      <p:font typeface="Poppins"/>
      <p:regular r:id="rId31"/>
    </p:embeddedFont>
    <p:embeddedFont>
      <p:font typeface="Poppins"/>
      <p:regular r:id="rId32"/>
    </p:embeddedFont>
    <p:embeddedFont>
      <p:font typeface="Poppins"/>
      <p:regular r:id="rId33"/>
    </p:embeddedFont>
    <p:embeddedFont>
      <p:font typeface="Poppins"/>
      <p:regular r:id="rId34"/>
    </p:embeddedFont>
    <p:embeddedFont>
      <p:font typeface="Poppins"/>
      <p:regular r:id="rId35"/>
    </p:embeddedFont>
    <p:embeddedFont>
      <p:font typeface="Poppins"/>
      <p:regular r:id="rId36"/>
    </p:embeddedFont>
    <p:embeddedFont>
      <p:font typeface="Poppins"/>
      <p:regular r:id="rId3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0" Type="http://schemas.openxmlformats.org/officeDocument/2006/relationships/font" Target="fonts/font1.fntdata"/><Relationship Id="rId31" Type="http://schemas.openxmlformats.org/officeDocument/2006/relationships/font" Target="fonts/font2.fntdata"/><Relationship Id="rId32" Type="http://schemas.openxmlformats.org/officeDocument/2006/relationships/font" Target="fonts/font3.fntdata"/><Relationship Id="rId33" Type="http://schemas.openxmlformats.org/officeDocument/2006/relationships/font" Target="fonts/font4.fntdata"/><Relationship Id="rId34" Type="http://schemas.openxmlformats.org/officeDocument/2006/relationships/font" Target="fonts/font5.fntdata"/><Relationship Id="rId35" Type="http://schemas.openxmlformats.org/officeDocument/2006/relationships/font" Target="fonts/font6.fntdata"/><Relationship Id="rId36" Type="http://schemas.openxmlformats.org/officeDocument/2006/relationships/font" Target="fonts/font7.fntdata"/><Relationship Id="rId3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sv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svg"/><Relationship Id="rId14" Type="http://schemas.openxmlformats.org/officeDocument/2006/relationships/image" Target="../media/image-10-14.png"/><Relationship Id="rId15" Type="http://schemas.openxmlformats.org/officeDocument/2006/relationships/slideLayout" Target="../slideLayouts/slideLayout11.xml"/><Relationship Id="rId1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svg"/><Relationship Id="rId4" Type="http://schemas.openxmlformats.org/officeDocument/2006/relationships/image" Target="../media/image-12-4.png"/><Relationship Id="rId5" Type="http://schemas.openxmlformats.org/officeDocument/2006/relationships/image" Target="../media/image-12-5.svg"/><Relationship Id="rId6" Type="http://schemas.openxmlformats.org/officeDocument/2006/relationships/image" Target="../media/image-12-6.png"/><Relationship Id="rId7" Type="http://schemas.openxmlformats.org/officeDocument/2006/relationships/image" Target="../media/image-12-7.svg"/><Relationship Id="rId8" Type="http://schemas.openxmlformats.org/officeDocument/2006/relationships/image" Target="../media/image-12-8.png"/><Relationship Id="rId9" Type="http://schemas.openxmlformats.org/officeDocument/2006/relationships/image" Target="../media/image-12-9.sv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sv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svg"/><Relationship Id="rId14" Type="http://schemas.openxmlformats.org/officeDocument/2006/relationships/image" Target="../media/image-12-14.png"/><Relationship Id="rId15" Type="http://schemas.openxmlformats.org/officeDocument/2006/relationships/slideLayout" Target="../slideLayouts/slideLayout13.xml"/><Relationship Id="rId1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svg"/><Relationship Id="rId3" Type="http://schemas.openxmlformats.org/officeDocument/2006/relationships/image" Target="../media/image-13-3.png"/><Relationship Id="rId4" Type="http://schemas.openxmlformats.org/officeDocument/2006/relationships/image" Target="../media/image-13-4.svg"/><Relationship Id="rId5" Type="http://schemas.openxmlformats.org/officeDocument/2006/relationships/image" Target="../media/image-13-5.png"/><Relationship Id="rId6" Type="http://schemas.openxmlformats.org/officeDocument/2006/relationships/image" Target="../media/image-13-6.svg"/><Relationship Id="rId7" Type="http://schemas.openxmlformats.org/officeDocument/2006/relationships/image" Target="../media/image-13-7.png"/><Relationship Id="rId8" Type="http://schemas.openxmlformats.org/officeDocument/2006/relationships/slideLayout" Target="../slideLayouts/slideLayout14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svg"/><Relationship Id="rId3" Type="http://schemas.openxmlformats.org/officeDocument/2006/relationships/image" Target="../media/image-15-3.png"/><Relationship Id="rId4" Type="http://schemas.openxmlformats.org/officeDocument/2006/relationships/image" Target="../media/image-15-4.svg"/><Relationship Id="rId5" Type="http://schemas.openxmlformats.org/officeDocument/2006/relationships/image" Target="../media/image-15-5.png"/><Relationship Id="rId6" Type="http://schemas.openxmlformats.org/officeDocument/2006/relationships/image" Target="../media/image-15-6.svg"/><Relationship Id="rId7" Type="http://schemas.openxmlformats.org/officeDocument/2006/relationships/image" Target="../media/image-15-7.png"/><Relationship Id="rId8" Type="http://schemas.openxmlformats.org/officeDocument/2006/relationships/slideLayout" Target="../slideLayouts/slideLayout16.xml"/><Relationship Id="rId9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svg"/><Relationship Id="rId3" Type="http://schemas.openxmlformats.org/officeDocument/2006/relationships/image" Target="../media/image-18-3.png"/><Relationship Id="rId4" Type="http://schemas.openxmlformats.org/officeDocument/2006/relationships/image" Target="../media/image-18-4.svg"/><Relationship Id="rId5" Type="http://schemas.openxmlformats.org/officeDocument/2006/relationships/image" Target="../media/image-18-5.png"/><Relationship Id="rId6" Type="http://schemas.openxmlformats.org/officeDocument/2006/relationships/image" Target="../media/image-18-6.svg"/><Relationship Id="rId7" Type="http://schemas.openxmlformats.org/officeDocument/2006/relationships/image" Target="../media/image-18-7.png"/><Relationship Id="rId8" Type="http://schemas.openxmlformats.org/officeDocument/2006/relationships/slideLayout" Target="../slideLayouts/slideLayout19.xml"/><Relationship Id="rId9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2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slideLayout" Target="../slideLayouts/slideLayout23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24.xml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6096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The Key to Agent Performance and Reliability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469249"/>
            <a:ext cx="29675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CCCCC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Context Engineering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14305"/>
            <a:ext cx="55940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D4D4D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Presented by Zach Etier &amp; Jeff Knepper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8710" y="7716917"/>
            <a:ext cx="263473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12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4048" y="7663458"/>
            <a:ext cx="1137642" cy="3609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3803"/>
            <a:ext cx="8200192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Context is an Engineered Product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1833920"/>
            <a:ext cx="13042821" cy="1168837"/>
          </a:xfrm>
          <a:prstGeom prst="roundRect">
            <a:avLst>
              <a:gd name="adj" fmla="val 6928"/>
            </a:avLst>
          </a:prstGeom>
          <a:solidFill>
            <a:srgbClr val="2626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552" y="2094071"/>
            <a:ext cx="301228" cy="2409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80542" y="2045851"/>
            <a:ext cx="12163306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"Context is the constructed state that grounds the model. It is a curated fusion of facts, live telemetry, active constraints, etc that enables the agent to reason."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793790" y="3283367"/>
            <a:ext cx="13042821" cy="31671"/>
          </a:xfrm>
          <a:prstGeom prst="rect">
            <a:avLst/>
          </a:prstGeom>
          <a:solidFill>
            <a:srgbClr val="F2F2F2">
              <a:alpha val="50000"/>
            </a:srgbClr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3499247"/>
            <a:ext cx="385524" cy="38552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4102" y="3565446"/>
            <a:ext cx="341554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Directives &amp; Standard Work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384102" y="3964900"/>
            <a:ext cx="3620691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80808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combination of the agent's core behavioral rules and the strict, step-by-step Standard Operating Procedures (SOPs) it must follow.</a:t>
            </a:r>
            <a:endParaRPr lang="en-US" sz="15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9580" y="3499247"/>
            <a:ext cx="385524" cy="38552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99892" y="3565446"/>
            <a:ext cx="246983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Domain Knowledge 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5799892" y="3964900"/>
            <a:ext cx="3620810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80808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specific, filtered slice of technical documentation (manuals, schematics, specs) relevant to the current asset or problem.</a:t>
            </a:r>
            <a:endParaRPr lang="en-US" sz="15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25489" y="3499247"/>
            <a:ext cx="385524" cy="38552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215801" y="3565446"/>
            <a:ext cx="261270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Governance &amp; Safety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0215801" y="3964900"/>
            <a:ext cx="3620691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80808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Strict negative constraints ensuring the agent adheres to both safety regulations (OSHA) and operational boundaries.</a:t>
            </a:r>
            <a:endParaRPr lang="en-US" sz="15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90" y="5433655"/>
            <a:ext cx="385524" cy="38552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384102" y="5499854"/>
            <a:ext cx="295977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Operational State (Live)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384102" y="5899309"/>
            <a:ext cx="3620691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80808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real-time fusion of the immediate conversation history ('What the user just asked') and live machine telemetry ('Current Temp: 90°C').</a:t>
            </a:r>
            <a:endParaRPr lang="en-US" sz="15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09580" y="5433655"/>
            <a:ext cx="385524" cy="385524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5799892" y="549985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Workflow Context</a:t>
            </a:r>
            <a:endParaRPr lang="en-US" sz="1850" dirty="0"/>
          </a:p>
        </p:txBody>
      </p:sp>
      <p:sp>
        <p:nvSpPr>
          <p:cNvPr id="21" name="Text 13"/>
          <p:cNvSpPr/>
          <p:nvPr/>
        </p:nvSpPr>
        <p:spPr>
          <a:xfrm>
            <a:off x="5799892" y="5899309"/>
            <a:ext cx="3620810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80808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Knowing exactly where we are in the business process (e.g., 'Step 3 of 5 in Work Order #1234') to guide the next logical step.</a:t>
            </a:r>
            <a:endParaRPr lang="en-US" sz="150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25489" y="5433655"/>
            <a:ext cx="385524" cy="385524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0215801" y="549985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Tribal Wisdom </a:t>
            </a:r>
            <a:endParaRPr lang="en-US" sz="1850" dirty="0"/>
          </a:p>
        </p:txBody>
      </p:sp>
      <p:sp>
        <p:nvSpPr>
          <p:cNvPr id="24" name="Text 15"/>
          <p:cNvSpPr/>
          <p:nvPr/>
        </p:nvSpPr>
        <p:spPr>
          <a:xfrm>
            <a:off x="10215801" y="5899309"/>
            <a:ext cx="3620691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80808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Historical solutions, shift notes, and expert examples ('How Bob fixed it last time') used to pattern-match the correct reasoning.</a:t>
            </a:r>
            <a:endParaRPr lang="en-US" sz="1500" dirty="0"/>
          </a:p>
        </p:txBody>
      </p:sp>
      <p:sp>
        <p:nvSpPr>
          <p:cNvPr id="25" name="Text 16"/>
          <p:cNvSpPr/>
          <p:nvPr/>
        </p:nvSpPr>
        <p:spPr>
          <a:xfrm>
            <a:off x="158710" y="7726442"/>
            <a:ext cx="2668310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1250" dirty="0"/>
          </a:p>
        </p:txBody>
      </p:sp>
      <p:pic>
        <p:nvPicPr>
          <p:cNvPr id="26" name="Image 7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34048" y="7663458"/>
            <a:ext cx="1137642" cy="3609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9888"/>
            <a:ext cx="105979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3 Techniques of Context Engineering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72295"/>
            <a:ext cx="130428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Offload — Move context out of the LLM's context window and store it in the filesystem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Reduce — Decrease the amount of context sent to the LLM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Isolate — Separate context windows for different tasks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58710" y="7716917"/>
            <a:ext cx="263473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4048" y="7663458"/>
            <a:ext cx="1137642" cy="3609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4290"/>
            <a:ext cx="458259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What Is the Harness?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566863"/>
            <a:ext cx="281713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The body for the AI's brain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93790" y="2023943"/>
            <a:ext cx="13042821" cy="607933"/>
          </a:xfrm>
          <a:prstGeom prst="roundRect">
            <a:avLst>
              <a:gd name="adj" fmla="val 11753"/>
            </a:avLst>
          </a:prstGeom>
          <a:solidFill>
            <a:srgbClr val="262626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811" y="2262902"/>
            <a:ext cx="212646" cy="1700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46478" y="2193965"/>
            <a:ext cx="1232011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model is the operator. The harness is the control system — interlocks, permissions, validation.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93790" y="2823210"/>
            <a:ext cx="4632365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Evaluating a Harness</a:t>
            </a:r>
            <a:endParaRPr lang="en-US" sz="3300" dirty="0"/>
          </a:p>
        </p:txBody>
      </p:sp>
      <p:sp>
        <p:nvSpPr>
          <p:cNvPr id="8" name="Text 5"/>
          <p:cNvSpPr/>
          <p:nvPr/>
        </p:nvSpPr>
        <p:spPr>
          <a:xfrm>
            <a:off x="793790" y="367367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Opinionated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93790" y="4066937"/>
            <a:ext cx="6313884" cy="803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Prescriptive workflows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Limited flexibility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Harder to customize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7407831" y="3546158"/>
            <a:ext cx="6558915" cy="1369100"/>
          </a:xfrm>
          <a:prstGeom prst="roundRect">
            <a:avLst>
              <a:gd name="adj" fmla="val 8947"/>
            </a:avLst>
          </a:prstGeom>
          <a:solidFill>
            <a:srgbClr val="0BB6FF"/>
          </a:solidFill>
          <a:ln/>
        </p:spPr>
      </p:sp>
      <p:sp>
        <p:nvSpPr>
          <p:cNvPr id="11" name="Text 8"/>
          <p:cNvSpPr/>
          <p:nvPr/>
        </p:nvSpPr>
        <p:spPr>
          <a:xfrm>
            <a:off x="7577852" y="367367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Unopinionated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577852" y="4066937"/>
            <a:ext cx="6218873" cy="803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Flexible foundation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User-controlled extensions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Adaptable to your needs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93790" y="5106591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What to Look For</a:t>
            </a:r>
            <a:endParaRPr lang="en-US" sz="33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5829538"/>
            <a:ext cx="510302" cy="510302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463516" y="582953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2F2F2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Observability</a:t>
            </a: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1463516" y="6171724"/>
            <a:ext cx="357151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Monitor and trace agent behavior</a:t>
            </a:r>
            <a:endParaRPr lang="en-US" sz="130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4459" y="5829538"/>
            <a:ext cx="510302" cy="51030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864185" y="582953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2F2F2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Multi-agent</a:t>
            </a:r>
            <a:endParaRPr lang="en-US" sz="1650" dirty="0"/>
          </a:p>
        </p:txBody>
      </p:sp>
      <p:sp>
        <p:nvSpPr>
          <p:cNvPr id="19" name="Text 14"/>
          <p:cNvSpPr/>
          <p:nvPr/>
        </p:nvSpPr>
        <p:spPr>
          <a:xfrm>
            <a:off x="5864185" y="6171724"/>
            <a:ext cx="357163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Coordinate multiple AI agents</a:t>
            </a:r>
            <a:endParaRPr lang="en-US" sz="130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95247" y="5829538"/>
            <a:ext cx="510302" cy="51030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64973" y="5829538"/>
            <a:ext cx="249090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2F2F2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Prompts &amp; Commands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10264973" y="6171724"/>
            <a:ext cx="357163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Structured instruction management</a:t>
            </a:r>
            <a:endParaRPr lang="en-US" sz="1300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90" y="6665000"/>
            <a:ext cx="510302" cy="510302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1463516" y="6665000"/>
            <a:ext cx="237291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2F2F2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Session Management</a:t>
            </a:r>
            <a:endParaRPr lang="en-US" sz="1650" dirty="0"/>
          </a:p>
        </p:txBody>
      </p:sp>
      <p:sp>
        <p:nvSpPr>
          <p:cNvPr id="25" name="Text 18"/>
          <p:cNvSpPr/>
          <p:nvPr/>
        </p:nvSpPr>
        <p:spPr>
          <a:xfrm>
            <a:off x="1463516" y="7007185"/>
            <a:ext cx="357151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Handle state across interactions</a:t>
            </a:r>
            <a:endParaRPr lang="en-US" sz="1300" dirty="0"/>
          </a:p>
        </p:txBody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94459" y="6665000"/>
            <a:ext cx="510302" cy="510302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5864185" y="666500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2F2F2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Tooling</a:t>
            </a:r>
            <a:endParaRPr lang="en-US" sz="1650" dirty="0"/>
          </a:p>
        </p:txBody>
      </p:sp>
      <p:sp>
        <p:nvSpPr>
          <p:cNvPr id="28" name="Text 20"/>
          <p:cNvSpPr/>
          <p:nvPr/>
        </p:nvSpPr>
        <p:spPr>
          <a:xfrm>
            <a:off x="5864185" y="7007185"/>
            <a:ext cx="357163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Extensible tool integration (MCP, APIs)</a:t>
            </a:r>
            <a:endParaRPr lang="en-US" sz="1300" dirty="0"/>
          </a:p>
        </p:txBody>
      </p:sp>
      <p:pic>
        <p:nvPicPr>
          <p:cNvPr id="29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95247" y="6665000"/>
            <a:ext cx="510302" cy="510302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10264973" y="666500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2F2F2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Hooks</a:t>
            </a:r>
            <a:endParaRPr lang="en-US" sz="1650" dirty="0"/>
          </a:p>
        </p:txBody>
      </p:sp>
      <p:sp>
        <p:nvSpPr>
          <p:cNvPr id="31" name="Text 22"/>
          <p:cNvSpPr/>
          <p:nvPr/>
        </p:nvSpPr>
        <p:spPr>
          <a:xfrm>
            <a:off x="10264973" y="7007185"/>
            <a:ext cx="357163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Intercept and control agent actions</a:t>
            </a:r>
            <a:endParaRPr lang="en-US" sz="1300" dirty="0"/>
          </a:p>
        </p:txBody>
      </p:sp>
      <p:sp>
        <p:nvSpPr>
          <p:cNvPr id="32" name="Text 23"/>
          <p:cNvSpPr/>
          <p:nvPr/>
        </p:nvSpPr>
        <p:spPr>
          <a:xfrm>
            <a:off x="158710" y="7732871"/>
            <a:ext cx="269819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1250" dirty="0"/>
          </a:p>
        </p:txBody>
      </p:sp>
      <p:pic>
        <p:nvPicPr>
          <p:cNvPr id="33" name="Image 7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34048" y="7663458"/>
            <a:ext cx="1137642" cy="3609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09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Tecnique: Offload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0428"/>
            <a:ext cx="10828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Move context out of the LLM's context window and store it in the filesystem.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1133951" y="4072176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0BB6FF"/>
          </a:solidFill>
          <a:ln w="7620">
            <a:solidFill>
              <a:srgbClr val="009C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384530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0BB6FF"/>
          </a:solidFill>
          <a:ln w="7620">
            <a:solidFill>
              <a:srgbClr val="009CE5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930" y="4015442"/>
            <a:ext cx="340162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752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2F2F2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Offload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524303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Move Context out of the LLM's context window and store it in the filesystem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57123" y="3731895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808080"/>
          </a:solidFill>
          <a:ln w="7620">
            <a:solidFill>
              <a:srgbClr val="666666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16962" y="350502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808080"/>
          </a:solidFill>
          <a:ln w="7620">
            <a:solidFill>
              <a:srgbClr val="666666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7102" y="3675162"/>
            <a:ext cx="340162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4412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D4D4D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Reduce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43776" y="490275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Decrease the amount of context sent to the LLM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980295" y="3391733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808080"/>
          </a:solidFill>
          <a:ln w="7620">
            <a:solidFill>
              <a:srgbClr val="666666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640133" y="3164860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808080"/>
          </a:solidFill>
          <a:ln w="7620">
            <a:solidFill>
              <a:srgbClr val="666666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10274" y="3335000"/>
            <a:ext cx="340162" cy="34016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4072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D4D4D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Isolate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6948" y="456259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D4D4D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Separate context windows for different tasks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158710" y="7716917"/>
            <a:ext cx="263473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125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4048" y="7663458"/>
            <a:ext cx="1137642" cy="3609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3130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LIVE DEMO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93394"/>
            <a:ext cx="13042821" cy="805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Persist context to filesystem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Offload context from tools to skills stored on filesystem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58710" y="7716917"/>
            <a:ext cx="263473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4048" y="7663458"/>
            <a:ext cx="1137642" cy="3609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09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Technique: Reduce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0428"/>
            <a:ext cx="6926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Decrease the amount of context sent to the LLM.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1133951" y="4072176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808080"/>
          </a:solidFill>
          <a:ln w="7620">
            <a:solidFill>
              <a:srgbClr val="66666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384530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808080"/>
          </a:solidFill>
          <a:ln w="7620">
            <a:solidFill>
              <a:srgbClr val="666666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930" y="4015442"/>
            <a:ext cx="340162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752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D4D4D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Offload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524303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D4D4D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Move Context out of the LLM's context window and store it in the filesystem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57123" y="3731895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0BB6FF"/>
          </a:solidFill>
          <a:ln w="7620">
            <a:solidFill>
              <a:srgbClr val="009CE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16962" y="350502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0BB6FF"/>
          </a:solidFill>
          <a:ln w="7620">
            <a:solidFill>
              <a:srgbClr val="009CE5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7102" y="3675162"/>
            <a:ext cx="340162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4412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2F2F2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Reduce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43776" y="490275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Decrease the amount of context sent to the LLM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980295" y="3391733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808080"/>
          </a:solidFill>
          <a:ln w="7620">
            <a:solidFill>
              <a:srgbClr val="666666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640133" y="3164860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808080"/>
          </a:solidFill>
          <a:ln w="7620">
            <a:solidFill>
              <a:srgbClr val="666666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10274" y="3335000"/>
            <a:ext cx="340162" cy="34016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4072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D4D4D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Isolate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6948" y="456259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D4D4D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Separate context windows for different tasks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158710" y="7716917"/>
            <a:ext cx="263473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125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4048" y="7663458"/>
            <a:ext cx="1137642" cy="3609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4030"/>
            <a:ext cx="847010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Auto &lt; Intentional Compaction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9902" y="1896785"/>
            <a:ext cx="12390596" cy="50195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146608"/>
            <a:ext cx="13042821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Source: arXiv:2510.04618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58710" y="7720132"/>
            <a:ext cx="2644616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12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048" y="7663458"/>
            <a:ext cx="1137642" cy="3609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33520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LIVE DEMO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Compaction / Summarization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58710" y="7716917"/>
            <a:ext cx="263473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4048" y="7663458"/>
            <a:ext cx="1137642" cy="360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09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Technique: Isolate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0428"/>
            <a:ext cx="65870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Separate context windows for different tasks.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1133951" y="4072176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808080"/>
          </a:solidFill>
          <a:ln w="7620">
            <a:solidFill>
              <a:srgbClr val="66666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384530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808080"/>
          </a:solidFill>
          <a:ln w="7620">
            <a:solidFill>
              <a:srgbClr val="666666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930" y="4015442"/>
            <a:ext cx="340162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752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D4D4D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Offload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524303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D4D4D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Move Context out of the LLM's context window and store it in the filesystem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57123" y="3731895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808080"/>
          </a:solidFill>
          <a:ln w="7620">
            <a:solidFill>
              <a:srgbClr val="666666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16962" y="350502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808080"/>
          </a:solidFill>
          <a:ln w="7620">
            <a:solidFill>
              <a:srgbClr val="666666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7102" y="3675162"/>
            <a:ext cx="340162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4412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D4D4D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Reduce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43776" y="490275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D4D4D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Decrease the amount of context sent to the LLM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980295" y="3391733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0BB6FF"/>
          </a:solidFill>
          <a:ln w="7620">
            <a:solidFill>
              <a:srgbClr val="009CE5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640133" y="3164860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0BB6FF"/>
          </a:solidFill>
          <a:ln w="7620">
            <a:solidFill>
              <a:srgbClr val="009CE5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10274" y="3335000"/>
            <a:ext cx="340162" cy="34016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4072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2F2F2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Isolate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6948" y="456259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Separate context windows for different tasks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158710" y="7716917"/>
            <a:ext cx="263473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125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4048" y="7663458"/>
            <a:ext cx="1137642" cy="36099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550" y="2860953"/>
            <a:ext cx="3463766" cy="1181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Only Load what Matters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78550" y="4200406"/>
            <a:ext cx="3463766" cy="83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Sometimes we want to isolate context from an agent because its a biproduct of doing the work. 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498" y="933688"/>
            <a:ext cx="7775853" cy="59234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8550" y="7211735"/>
            <a:ext cx="1307330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155615" y="7752993"/>
            <a:ext cx="2616279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0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1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408" y="7690247"/>
            <a:ext cx="1115378" cy="3539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2489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What is an Agent?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867853"/>
            <a:ext cx="1304282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An agent is an LLM that can call tools in a loop. The human provides input, the LLM reasons about what to do, calls the appropriate tool, observes the result, and continues this cycle until the task is complete.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5895" y="2695099"/>
            <a:ext cx="11738491" cy="46718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8710" y="7723346"/>
            <a:ext cx="2655808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12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048" y="7663458"/>
            <a:ext cx="1137642" cy="36099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3873" y="493038"/>
            <a:ext cx="7902535" cy="68910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6492" y="7442597"/>
            <a:ext cx="2351842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101203" y="7926229"/>
            <a:ext cx="1745575" cy="11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3630" y="7868364"/>
            <a:ext cx="725567" cy="23026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33520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LIVE DEMO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Subagents / Teams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58710" y="7716917"/>
            <a:ext cx="263473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4048" y="7663458"/>
            <a:ext cx="1137642" cy="36099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1062633"/>
            <a:ext cx="13027819" cy="598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Putting It All Together: Research → Plan → Implement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88670" y="1725811"/>
            <a:ext cx="530375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A structured workflow for reliable AI agents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88670" y="2267664"/>
            <a:ext cx="13053060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This workflow pattern is considered a staple for building reliable agentic systems among many agentic engineers.</a:t>
            </a:r>
            <a:endParaRPr lang="en-US" sz="1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7602" y="2732246"/>
            <a:ext cx="11095077" cy="39700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88670" y="6884194"/>
            <a:ext cx="13053060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57639" y="7730133"/>
            <a:ext cx="2650331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2739" y="7667149"/>
            <a:ext cx="1130022" cy="35861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1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Let's Get Started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1705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 don't have enough time to cover everything in depth today.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8403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We'll walk through the workshop together.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5100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All resources, code, and materials are available after the session.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1798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Scan the QR code to access everything.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209800"/>
            <a:ext cx="3810000" cy="38100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58710" y="7716917"/>
            <a:ext cx="263473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12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048" y="7663458"/>
            <a:ext cx="1137642" cy="360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503759"/>
            <a:ext cx="13042821" cy="46040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29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158710" y="7716917"/>
            <a:ext cx="263473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1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048" y="7663458"/>
            <a:ext cx="1137642" cy="3609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503759"/>
            <a:ext cx="13042821" cy="46040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29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158710" y="7716917"/>
            <a:ext cx="263473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1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048" y="7663458"/>
            <a:ext cx="1137642" cy="360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213247"/>
            <a:ext cx="13042821" cy="47540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074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58710" y="7716917"/>
            <a:ext cx="263473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1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048" y="7663458"/>
            <a:ext cx="1137642" cy="360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955" y="760571"/>
            <a:ext cx="12411194" cy="5758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955" y="6817876"/>
            <a:ext cx="5312926" cy="664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156567" y="7740848"/>
            <a:ext cx="2609017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1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2026" y="7684175"/>
            <a:ext cx="1121807" cy="3559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1168"/>
            <a:ext cx="775918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BB6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The Context Window Challenge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6061" y="1809571"/>
            <a:ext cx="289203" cy="2892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20297" y="1803678"/>
            <a:ext cx="249245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2F2F2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Keep Context Small: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420297" y="2268736"/>
            <a:ext cx="4848939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80808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model only reasons reliably (Red Line) when input is short. To maintain intelligence, you must aggressively curate and reduce context to stay on the high-performance "left side" of the curve.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061" y="3743385"/>
            <a:ext cx="289203" cy="2892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20297" y="3737491"/>
            <a:ext cx="37842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2F2F2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Reasoning "Rots" with Volume: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420297" y="4202549"/>
            <a:ext cx="4848939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80808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While models can "Ctrl+F" keywords in massive files (Blue Line), their ability to actually *understand* and connect concepts (Red Line) crashes as the window fills.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6061" y="5677198"/>
            <a:ext cx="289203" cy="2892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20297" y="5671304"/>
            <a:ext cx="276105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2F2F2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Signal-to-Noise Ratio: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420297" y="6136362"/>
            <a:ext cx="4848939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80808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drop in performance is caused by "distractors" (irrelevant data) overwhelming the attention mechanism. Adding more data often makes the agent dumber, not smarter.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9481" y="2398395"/>
            <a:ext cx="6032302" cy="390882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747153" y="6491526"/>
            <a:ext cx="7096958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200" dirty="0">
                <a:solidFill>
                  <a:srgbClr val="80808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Source: research.trychroma.com/context-rot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158710" y="7729776"/>
            <a:ext cx="2668310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12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4048" y="7666792"/>
            <a:ext cx="1137642" cy="3609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4022" y="2474119"/>
            <a:ext cx="7422237" cy="26633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392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158710" y="7716917"/>
            <a:ext cx="263473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1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048" y="7663458"/>
            <a:ext cx="1137642" cy="3609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2040" y="571381"/>
            <a:ext cx="4846201" cy="66790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3405" y="7325439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4" name="Text 1"/>
          <p:cNvSpPr/>
          <p:nvPr/>
        </p:nvSpPr>
        <p:spPr>
          <a:xfrm>
            <a:off x="114657" y="7883604"/>
            <a:ext cx="1977390" cy="13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900" dirty="0">
                <a:solidFill>
                  <a:srgbClr val="F2F2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DATA, BETTER DECISIONS</a:t>
            </a:r>
            <a:endParaRPr lang="en-US" sz="9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973" y="7820620"/>
            <a:ext cx="821769" cy="2607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2026-02-17T17:22:43Z</dcterms:created>
  <dcterms:modified xsi:type="dcterms:W3CDTF">2026-02-17T17:22:43Z</dcterms:modified>
</cp:coreProperties>
</file>